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4" r:id="rId3"/>
    <p:sldId id="355" r:id="rId4"/>
    <p:sldId id="356" r:id="rId5"/>
    <p:sldId id="362" r:id="rId6"/>
    <p:sldId id="363" r:id="rId7"/>
    <p:sldId id="364" r:id="rId8"/>
    <p:sldId id="361" r:id="rId9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B30BFF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6311" autoAdjust="0"/>
  </p:normalViewPr>
  <p:slideViewPr>
    <p:cSldViewPr>
      <p:cViewPr varScale="1">
        <p:scale>
          <a:sx n="142" d="100"/>
          <a:sy n="142" d="100"/>
        </p:scale>
        <p:origin x="-120" y="-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05576"/>
            <a:ext cx="0" cy="27813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11455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350044"/>
            <a:ext cx="6781800" cy="16002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2287191"/>
            <a:ext cx="6248400" cy="177165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489" y="1239602"/>
            <a:ext cx="1643003" cy="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679"/>
            <a:ext cx="2057400" cy="45065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679"/>
            <a:ext cx="6019800" cy="45065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89447"/>
            <a:ext cx="8229600" cy="330874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89448"/>
            <a:ext cx="4038600" cy="15966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000375"/>
            <a:ext cx="4038600" cy="15978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499851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51470"/>
            <a:ext cx="0" cy="531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679"/>
            <a:ext cx="75438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9447"/>
            <a:ext cx="8229600" cy="33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397" y="159482"/>
            <a:ext cx="956897" cy="3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7524" y="1275606"/>
            <a:ext cx="6912768" cy="70164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400" dirty="0" smtClean="0"/>
              <a:t>ОГЭ по информатике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7524" y="2355726"/>
            <a:ext cx="6912768" cy="95963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Часть 1. Задание 7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627534"/>
            <a:ext cx="85329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+mn-lt"/>
              </a:rPr>
              <a:t>Адресация в сети Интернет</a:t>
            </a:r>
            <a:endParaRPr lang="ru-RU" sz="1600" dirty="0">
              <a:latin typeface="+mn-lt"/>
            </a:endParaRPr>
          </a:p>
          <a:p>
            <a:pPr algn="just"/>
            <a:r>
              <a:rPr lang="ru-RU" sz="1600" dirty="0">
                <a:latin typeface="+mn-lt"/>
              </a:rPr>
              <a:t>Каждый компьютер в сети имеет свой уникальный </a:t>
            </a:r>
            <a:r>
              <a:rPr lang="en-US" sz="1600" b="1" i="1" dirty="0">
                <a:latin typeface="+mn-lt"/>
              </a:rPr>
              <a:t>IP</a:t>
            </a:r>
            <a:r>
              <a:rPr lang="ru-RU" sz="1600" b="1" i="1" dirty="0">
                <a:latin typeface="+mn-lt"/>
              </a:rPr>
              <a:t>-адрес</a:t>
            </a:r>
            <a:r>
              <a:rPr lang="ru-RU" sz="1600" dirty="0">
                <a:latin typeface="+mn-lt"/>
              </a:rPr>
              <a:t> (</a:t>
            </a:r>
            <a:r>
              <a:rPr lang="en-US" sz="1600" i="1" dirty="0">
                <a:latin typeface="+mn-lt"/>
              </a:rPr>
              <a:t>Internet Protocol</a:t>
            </a:r>
            <a:r>
              <a:rPr lang="ru-RU" sz="1600" dirty="0">
                <a:latin typeface="+mn-lt"/>
              </a:rPr>
              <a:t>), состоящий из 4 чисел в диапазоне от 0 до 255, разделенных точками. Например, 204.146.46.133.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87524" y="1527634"/>
            <a:ext cx="85329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+mn-lt"/>
              </a:rPr>
              <a:t>Для удобства пользователей числовому </a:t>
            </a:r>
            <a:r>
              <a:rPr lang="en-US" sz="1600" dirty="0">
                <a:latin typeface="+mn-lt"/>
              </a:rPr>
              <a:t>IP</a:t>
            </a:r>
            <a:r>
              <a:rPr lang="ru-RU" sz="1600" dirty="0">
                <a:latin typeface="+mn-lt"/>
              </a:rPr>
              <a:t>-адресу ставится в соответствие уникальное символьное </a:t>
            </a:r>
            <a:r>
              <a:rPr lang="ru-RU" sz="1600" b="1" i="1" dirty="0" err="1">
                <a:latin typeface="+mn-lt"/>
              </a:rPr>
              <a:t>домéнное</a:t>
            </a:r>
            <a:r>
              <a:rPr lang="ru-RU" sz="1600" b="1" i="1" dirty="0">
                <a:latin typeface="+mn-lt"/>
              </a:rPr>
              <a:t> имя</a:t>
            </a:r>
            <a:r>
              <a:rPr lang="ru-RU" sz="1600" dirty="0">
                <a:latin typeface="+mn-lt"/>
              </a:rPr>
              <a:t> (</a:t>
            </a:r>
            <a:r>
              <a:rPr lang="en-US" sz="1600" b="1" i="1" dirty="0">
                <a:latin typeface="+mn-lt"/>
              </a:rPr>
              <a:t>DNS</a:t>
            </a:r>
            <a:r>
              <a:rPr lang="ru-RU" sz="1600" i="1" dirty="0">
                <a:latin typeface="+mn-lt"/>
              </a:rPr>
              <a:t> – </a:t>
            </a:r>
            <a:r>
              <a:rPr lang="en-US" sz="1600" i="1" dirty="0">
                <a:latin typeface="+mn-lt"/>
              </a:rPr>
              <a:t>Domain Name System</a:t>
            </a:r>
            <a:r>
              <a:rPr lang="ru-RU" sz="1600" dirty="0">
                <a:latin typeface="+mn-lt"/>
              </a:rPr>
              <a:t>). Первый справа домен – </a:t>
            </a:r>
            <a:r>
              <a:rPr lang="ru-RU" sz="1600" i="1" dirty="0">
                <a:latin typeface="+mn-lt"/>
              </a:rPr>
              <a:t>домен верхнего уровня</a:t>
            </a:r>
            <a:r>
              <a:rPr lang="ru-RU" sz="1600" dirty="0">
                <a:latin typeface="+mn-lt"/>
              </a:rPr>
              <a:t>, следующий за ним – </a:t>
            </a:r>
            <a:r>
              <a:rPr lang="ru-RU" sz="1600" i="1" dirty="0">
                <a:latin typeface="+mn-lt"/>
              </a:rPr>
              <a:t>домен второго уровня</a:t>
            </a:r>
            <a:r>
              <a:rPr lang="ru-RU" sz="1600" dirty="0">
                <a:latin typeface="+mn-lt"/>
              </a:rPr>
              <a:t> и т.д., крайний слева – </a:t>
            </a:r>
            <a:r>
              <a:rPr lang="ru-RU" sz="1600" i="1" dirty="0">
                <a:latin typeface="+mn-lt"/>
              </a:rPr>
              <a:t>имя компьютера</a:t>
            </a:r>
            <a:r>
              <a:rPr lang="ru-RU" sz="1600" dirty="0">
                <a:latin typeface="+mn-lt"/>
              </a:rPr>
              <a:t>. Имена доменов разделяются точками. </a:t>
            </a:r>
            <a:r>
              <a:rPr lang="ru-RU" sz="1600" dirty="0" smtClean="0">
                <a:latin typeface="+mn-lt"/>
              </a:rPr>
              <a:t>Домены </a:t>
            </a:r>
            <a:r>
              <a:rPr lang="ru-RU" sz="1600" dirty="0">
                <a:latin typeface="+mn-lt"/>
              </a:rPr>
              <a:t>верхнего </a:t>
            </a:r>
            <a:r>
              <a:rPr lang="ru-RU" sz="1600" dirty="0" smtClean="0">
                <a:latin typeface="+mn-lt"/>
              </a:rPr>
              <a:t>уровня бывают </a:t>
            </a:r>
            <a:r>
              <a:rPr lang="ru-RU" sz="1600" b="1" i="1" dirty="0" smtClean="0">
                <a:latin typeface="+mn-lt"/>
              </a:rPr>
              <a:t>географические</a:t>
            </a:r>
            <a:r>
              <a:rPr lang="ru-RU" sz="1600" dirty="0" smtClean="0">
                <a:latin typeface="+mn-lt"/>
              </a:rPr>
              <a:t> </a:t>
            </a:r>
            <a:r>
              <a:rPr lang="ru-RU" sz="1600" dirty="0">
                <a:latin typeface="+mn-lt"/>
              </a:rPr>
              <a:t>и </a:t>
            </a:r>
            <a:r>
              <a:rPr lang="ru-RU" sz="1600" b="1" i="1" dirty="0">
                <a:latin typeface="+mn-lt"/>
              </a:rPr>
              <a:t>административные</a:t>
            </a:r>
            <a:r>
              <a:rPr lang="ru-RU" sz="1600" dirty="0">
                <a:latin typeface="+mn-lt"/>
              </a:rPr>
              <a:t>. Некоторые имена доменов верхнего уровня: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199533"/>
              </p:ext>
            </p:extLst>
          </p:nvPr>
        </p:nvGraphicFramePr>
        <p:xfrm>
          <a:off x="1748885" y="2967794"/>
          <a:ext cx="5610225" cy="9144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303020"/>
                <a:gridCol w="1194435"/>
                <a:gridCol w="1520190"/>
                <a:gridCol w="159258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Географические</a:t>
                      </a:r>
                      <a:endParaRPr lang="ru-RU" sz="12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Страна</a:t>
                      </a:r>
                      <a:endParaRPr lang="ru-RU" sz="12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Административные</a:t>
                      </a:r>
                      <a:endParaRPr lang="ru-RU" sz="12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Организация</a:t>
                      </a:r>
                      <a:endParaRPr lang="ru-RU" sz="12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/>
                          <a:ea typeface="Times New Roman"/>
                        </a:rPr>
                        <a:t>ru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Россия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com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коммерческая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Times New Roman"/>
                        </a:rPr>
                        <a:t>us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США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/>
                          <a:ea typeface="Times New Roman"/>
                        </a:rPr>
                        <a:t>edu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образовательная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ca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Канада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org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некоммерческая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jp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Япония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/>
                          <a:ea typeface="Times New Roman"/>
                        </a:rPr>
                        <a:t>gov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правительственная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663788" y="3937631"/>
            <a:ext cx="32772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 smtClean="0">
                <a:latin typeface="+mn-lt"/>
              </a:rPr>
              <a:t>Например:</a:t>
            </a:r>
            <a:r>
              <a:rPr lang="ru-RU" sz="1600" dirty="0" smtClean="0">
                <a:latin typeface="+mn-lt"/>
              </a:rPr>
              <a:t>  </a:t>
            </a:r>
            <a:r>
              <a:rPr lang="en-US" sz="1600" spc="100" dirty="0">
                <a:cs typeface="Arial" pitchFamily="34" charset="0"/>
              </a:rPr>
              <a:t>translate.yandex.ru</a:t>
            </a:r>
            <a:r>
              <a:rPr lang="ru-RU" sz="1600" dirty="0" smtClean="0">
                <a:latin typeface="+mn-lt"/>
              </a:rPr>
              <a:t> </a:t>
            </a:r>
            <a:endParaRPr lang="ru-RU" sz="1600" dirty="0">
              <a:latin typeface="+mn-lt"/>
            </a:endParaRPr>
          </a:p>
        </p:txBody>
      </p:sp>
      <p:sp>
        <p:nvSpPr>
          <p:cNvPr id="7" name="Выноска 2 (без границы) 6"/>
          <p:cNvSpPr/>
          <p:nvPr/>
        </p:nvSpPr>
        <p:spPr>
          <a:xfrm>
            <a:off x="6156176" y="4233519"/>
            <a:ext cx="633779" cy="504055"/>
          </a:xfrm>
          <a:prstGeom prst="callout2">
            <a:avLst>
              <a:gd name="adj1" fmla="val 53720"/>
              <a:gd name="adj2" fmla="val -8333"/>
              <a:gd name="adj3" fmla="val 39862"/>
              <a:gd name="adj4" fmla="val -48587"/>
              <a:gd name="adj5" fmla="val -6007"/>
              <a:gd name="adj6" fmla="val -83986"/>
            </a:avLst>
          </a:prstGeom>
          <a:noFill/>
          <a:ln>
            <a:solidFill>
              <a:srgbClr val="000099"/>
            </a:solidFill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99"/>
                </a:solidFill>
              </a:rPr>
              <a:t>домен первого уровня</a:t>
            </a:r>
            <a:endParaRPr lang="ru-RU" sz="1000" dirty="0">
              <a:solidFill>
                <a:srgbClr val="000099"/>
              </a:solidFill>
            </a:endParaRPr>
          </a:p>
        </p:txBody>
      </p:sp>
      <p:sp>
        <p:nvSpPr>
          <p:cNvPr id="9" name="Выноска 2 (без границы) 8"/>
          <p:cNvSpPr/>
          <p:nvPr/>
        </p:nvSpPr>
        <p:spPr>
          <a:xfrm>
            <a:off x="5328084" y="4479963"/>
            <a:ext cx="633779" cy="504055"/>
          </a:xfrm>
          <a:prstGeom prst="callout2">
            <a:avLst>
              <a:gd name="adj1" fmla="val 49349"/>
              <a:gd name="adj2" fmla="val -8333"/>
              <a:gd name="adj3" fmla="val 39251"/>
              <a:gd name="adj4" fmla="val -37255"/>
              <a:gd name="adj5" fmla="val -50495"/>
              <a:gd name="adj6" fmla="val -39202"/>
            </a:avLst>
          </a:prstGeom>
          <a:noFill/>
          <a:ln>
            <a:solidFill>
              <a:srgbClr val="000099"/>
            </a:solidFill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99"/>
                </a:solidFill>
              </a:rPr>
              <a:t>домен второго уровня</a:t>
            </a:r>
            <a:endParaRPr lang="ru-RU" sz="1000" dirty="0">
              <a:solidFill>
                <a:srgbClr val="000099"/>
              </a:solidFill>
            </a:endParaRPr>
          </a:p>
        </p:txBody>
      </p:sp>
      <p:sp>
        <p:nvSpPr>
          <p:cNvPr id="10" name="Выноска 2 (без границы) 9"/>
          <p:cNvSpPr/>
          <p:nvPr/>
        </p:nvSpPr>
        <p:spPr>
          <a:xfrm>
            <a:off x="4427984" y="4473289"/>
            <a:ext cx="708507" cy="504055"/>
          </a:xfrm>
          <a:prstGeom prst="callout2">
            <a:avLst>
              <a:gd name="adj1" fmla="val 49349"/>
              <a:gd name="adj2" fmla="val -8333"/>
              <a:gd name="adj3" fmla="val 32990"/>
              <a:gd name="adj4" fmla="val -35954"/>
              <a:gd name="adj5" fmla="val -51421"/>
              <a:gd name="adj6" fmla="val -36438"/>
            </a:avLst>
          </a:prstGeom>
          <a:noFill/>
          <a:ln>
            <a:solidFill>
              <a:srgbClr val="000099"/>
            </a:solidFill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0099"/>
                </a:solidFill>
              </a:rPr>
              <a:t>домен третьего уровня</a:t>
            </a:r>
            <a:endParaRPr lang="ru-RU" sz="10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3364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6" grpId="0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9532" y="627534"/>
            <a:ext cx="84609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i="1" dirty="0">
                <a:latin typeface="+mn-lt"/>
                <a:ea typeface="Times New Roman"/>
              </a:rPr>
              <a:t>Протокол</a:t>
            </a:r>
            <a:r>
              <a:rPr lang="ru-RU" sz="1600" dirty="0">
                <a:latin typeface="+mn-lt"/>
                <a:ea typeface="Times New Roman"/>
              </a:rPr>
              <a:t> – соглашение о правилах представления и способах передачи сообщений в сети. </a:t>
            </a:r>
            <a:endParaRPr lang="ru-RU" sz="1600" dirty="0">
              <a:latin typeface="+mn-lt"/>
              <a:ea typeface="Calibri"/>
            </a:endParaRPr>
          </a:p>
          <a:p>
            <a:r>
              <a:rPr lang="ru-RU" sz="1600" dirty="0">
                <a:latin typeface="+mn-lt"/>
                <a:ea typeface="Times New Roman"/>
              </a:rPr>
              <a:t>Обычно это протоколы </a:t>
            </a:r>
            <a:r>
              <a:rPr lang="en-US" sz="1600" dirty="0">
                <a:latin typeface="+mn-lt"/>
                <a:ea typeface="Times New Roman"/>
              </a:rPr>
              <a:t>HTTP</a:t>
            </a:r>
            <a:r>
              <a:rPr lang="ru-RU" sz="1600" dirty="0">
                <a:latin typeface="+mn-lt"/>
                <a:ea typeface="Times New Roman"/>
              </a:rPr>
              <a:t>, </a:t>
            </a:r>
            <a:r>
              <a:rPr lang="en-US" sz="1600" dirty="0">
                <a:latin typeface="+mn-lt"/>
                <a:ea typeface="Times New Roman"/>
              </a:rPr>
              <a:t>HTTPS</a:t>
            </a:r>
            <a:r>
              <a:rPr lang="ru-RU" sz="1600" dirty="0">
                <a:latin typeface="+mn-lt"/>
                <a:ea typeface="Times New Roman"/>
              </a:rPr>
              <a:t>, </a:t>
            </a:r>
            <a:r>
              <a:rPr lang="en-US" sz="1600" dirty="0">
                <a:latin typeface="+mn-lt"/>
                <a:ea typeface="Times New Roman"/>
              </a:rPr>
              <a:t>FTP</a:t>
            </a:r>
            <a:r>
              <a:rPr lang="ru-RU" sz="1600" dirty="0" smtClean="0">
                <a:latin typeface="+mn-lt"/>
                <a:ea typeface="Times New Roman"/>
              </a:rPr>
              <a:t>.</a:t>
            </a:r>
            <a:endParaRPr lang="ru-RU" sz="1600" dirty="0">
              <a:latin typeface="+mn-lt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59532" y="1383618"/>
            <a:ext cx="846094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URL (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Uniform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Resource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Locator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– универсальный адрес ресурса (документа) в Интернете, состоит из названия протокола для работы с данным ресурсом, доменного имени сервера, на котором находится этот ресурс, пути к файлу на сервере и имени файла с расширением.</a:t>
            </a:r>
          </a:p>
          <a:p>
            <a:pPr lvl="0" algn="just"/>
            <a:r>
              <a:rPr lang="ru-RU" sz="1600" dirty="0">
                <a:latin typeface="+mn-lt"/>
                <a:cs typeface="Arial" pitchFamily="34" charset="0"/>
              </a:rPr>
              <a:t>Например: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269491"/>
              </p:ext>
            </p:extLst>
          </p:nvPr>
        </p:nvGraphicFramePr>
        <p:xfrm>
          <a:off x="2426970" y="2715766"/>
          <a:ext cx="4521294" cy="1080120"/>
        </p:xfrm>
        <a:graphic>
          <a:graphicData uri="http://schemas.openxmlformats.org/drawingml/2006/table">
            <a:tbl>
              <a:tblPr firstRow="1" firstCol="1" bandRow="1"/>
              <a:tblGrid>
                <a:gridCol w="728580"/>
                <a:gridCol w="1264536"/>
                <a:gridCol w="1390275"/>
                <a:gridCol w="1137903"/>
              </a:tblGrid>
              <a:tr h="380939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</a:rPr>
                        <a:t>http://www.site.ru/images/new/foto.jpg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9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Times New Roman"/>
                        </a:rPr>
                        <a:t>прото</a:t>
                      </a:r>
                      <a:r>
                        <a:rPr lang="ru-RU" sz="1600" dirty="0"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Times New Roman"/>
                        </a:rPr>
                        <a:t>-кол</a:t>
                      </a:r>
                      <a:endParaRPr lang="ru-RU" sz="16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71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Times New Roman"/>
                        </a:rPr>
                        <a:t>доменное имя сервера</a:t>
                      </a:r>
                      <a:endParaRPr lang="ru-RU" sz="16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71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Times New Roman"/>
                        </a:rPr>
                        <a:t>путь к файлу</a:t>
                      </a:r>
                      <a:endParaRPr lang="ru-RU" sz="16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71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Times New Roman"/>
                        </a:rPr>
                        <a:t>имя файла</a:t>
                      </a:r>
                      <a:endParaRPr lang="ru-RU" sz="16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71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2474714" y="3003798"/>
            <a:ext cx="4329535" cy="216024"/>
            <a:chOff x="2474714" y="3003798"/>
            <a:chExt cx="4329535" cy="130407"/>
          </a:xfrm>
        </p:grpSpPr>
        <p:sp>
          <p:nvSpPr>
            <p:cNvPr id="16" name="Левая фигурная скобка 15"/>
            <p:cNvSpPr/>
            <p:nvPr/>
          </p:nvSpPr>
          <p:spPr>
            <a:xfrm rot="16200000">
              <a:off x="2717740" y="2765164"/>
              <a:ext cx="126015" cy="612068"/>
            </a:xfrm>
            <a:prstGeom prst="leftBrac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Левая фигурная скобка 16"/>
            <p:cNvSpPr/>
            <p:nvPr/>
          </p:nvSpPr>
          <p:spPr>
            <a:xfrm rot="16200000">
              <a:off x="3712246" y="2414079"/>
              <a:ext cx="126015" cy="1305461"/>
            </a:xfrm>
            <a:prstGeom prst="leftBrac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Левая фигурная скобка 17"/>
            <p:cNvSpPr/>
            <p:nvPr/>
          </p:nvSpPr>
          <p:spPr>
            <a:xfrm rot="16200000">
              <a:off x="5103695" y="2365365"/>
              <a:ext cx="126015" cy="1402883"/>
            </a:xfrm>
            <a:prstGeom prst="leftBrac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Левая фигурная скобка 18"/>
            <p:cNvSpPr/>
            <p:nvPr/>
          </p:nvSpPr>
          <p:spPr>
            <a:xfrm rot="16200000">
              <a:off x="6291191" y="2616756"/>
              <a:ext cx="126015" cy="900100"/>
            </a:xfrm>
            <a:prstGeom prst="leftBrace">
              <a:avLst/>
            </a:prstGeom>
            <a:ln w="127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50854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effectLst/>
                <a:latin typeface="Times New Roman"/>
                <a:ea typeface="Calibri"/>
              </a:rPr>
              <a:t>7-1</a:t>
            </a:r>
            <a:endParaRPr lang="ru-RU" sz="1600" dirty="0">
              <a:effectLst/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91530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>
                <a:latin typeface="+mn-lt"/>
                <a:ea typeface="Calibri"/>
              </a:rPr>
              <a:t>Доступ к файлу </a:t>
            </a:r>
            <a:r>
              <a:rPr lang="en-US" sz="1600" b="1" dirty="0" err="1">
                <a:latin typeface="+mn-lt"/>
                <a:ea typeface="Calibri"/>
              </a:rPr>
              <a:t>inf</a:t>
            </a:r>
            <a:r>
              <a:rPr lang="ru-RU" sz="1600" b="1" dirty="0">
                <a:latin typeface="+mn-lt"/>
                <a:ea typeface="Calibri"/>
              </a:rPr>
              <a:t>.</a:t>
            </a:r>
            <a:r>
              <a:rPr lang="en-US" sz="1600" b="1" dirty="0">
                <a:latin typeface="+mn-lt"/>
                <a:ea typeface="Calibri"/>
              </a:rPr>
              <a:t>doc</a:t>
            </a:r>
            <a:r>
              <a:rPr lang="ru-RU" sz="1600" b="1" dirty="0">
                <a:latin typeface="+mn-lt"/>
                <a:ea typeface="Calibri"/>
              </a:rPr>
              <a:t>, </a:t>
            </a:r>
            <a:r>
              <a:rPr lang="ru-RU" sz="1600" dirty="0">
                <a:latin typeface="+mn-lt"/>
                <a:ea typeface="Calibri"/>
              </a:rPr>
              <a:t>находящемуся на сервере </a:t>
            </a:r>
            <a:r>
              <a:rPr lang="en-US" sz="1600" b="1" dirty="0" err="1">
                <a:latin typeface="+mn-lt"/>
                <a:ea typeface="Calibri"/>
              </a:rPr>
              <a:t>obr</a:t>
            </a:r>
            <a:r>
              <a:rPr lang="ru-RU" sz="1600" b="1" dirty="0">
                <a:latin typeface="+mn-lt"/>
                <a:ea typeface="Calibri"/>
              </a:rPr>
              <a:t>.</a:t>
            </a:r>
            <a:r>
              <a:rPr lang="en-US" sz="1600" b="1" dirty="0">
                <a:latin typeface="+mn-lt"/>
                <a:ea typeface="Calibri"/>
              </a:rPr>
              <a:t>org</a:t>
            </a:r>
            <a:r>
              <a:rPr lang="ru-RU" sz="1600" b="1" dirty="0">
                <a:latin typeface="+mn-lt"/>
                <a:ea typeface="Calibri"/>
              </a:rPr>
              <a:t>, </a:t>
            </a:r>
            <a:r>
              <a:rPr lang="ru-RU" sz="1600" dirty="0">
                <a:latin typeface="+mn-lt"/>
                <a:ea typeface="Calibri"/>
              </a:rPr>
              <a:t>осуществляется по протоколу </a:t>
            </a:r>
            <a:r>
              <a:rPr lang="en-US" sz="1600" b="1" dirty="0">
                <a:latin typeface="+mn-lt"/>
                <a:ea typeface="Calibri"/>
              </a:rPr>
              <a:t>https</a:t>
            </a:r>
            <a:r>
              <a:rPr lang="ru-RU" sz="1600" b="1" dirty="0">
                <a:latin typeface="+mn-lt"/>
                <a:ea typeface="Calibri"/>
              </a:rPr>
              <a:t>. </a:t>
            </a:r>
            <a:r>
              <a:rPr lang="ru-RU" sz="1600" dirty="0">
                <a:latin typeface="+mn-lt"/>
                <a:ea typeface="Calibri"/>
              </a:rPr>
              <a:t>Фрагменты адреса файла закодированы цифрами от 1 до 7. Запишите последовательность этих цифр, кодирующую адрес указанного файла в сети Интернет</a:t>
            </a:r>
            <a:r>
              <a:rPr lang="ru-RU" sz="1600" dirty="0" smtClean="0">
                <a:latin typeface="+mn-lt"/>
                <a:ea typeface="Calibri"/>
              </a:rPr>
              <a:t>.</a:t>
            </a:r>
            <a:endParaRPr lang="ru-RU" sz="1600" dirty="0">
              <a:latin typeface="+mn-lt"/>
              <a:ea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3279" y="2787774"/>
            <a:ext cx="855212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lvl="0"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Файл находится в </a:t>
            </a:r>
            <a:r>
              <a:rPr lang="ru-RU" sz="1600" u="sng" dirty="0">
                <a:solidFill>
                  <a:srgbClr val="000099"/>
                </a:solidFill>
                <a:latin typeface="Calibri"/>
              </a:rPr>
              <a:t>корневом каталоге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сайта. Запишем URL-адрес данного файла:</a:t>
            </a:r>
          </a:p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000099"/>
                </a:solidFill>
                <a:latin typeface="Calibri"/>
              </a:rPr>
              <a:t>https://obr.org/inf.doc</a:t>
            </a:r>
          </a:p>
          <a:p>
            <a:pPr lvl="0"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Находим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фрагменты адреса в списке и записываем соответствующие им цифры.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069400"/>
            <a:ext cx="17379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7413265.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126584"/>
              </p:ext>
            </p:extLst>
          </p:nvPr>
        </p:nvGraphicFramePr>
        <p:xfrm>
          <a:off x="2987824" y="1563638"/>
          <a:ext cx="2952328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62632"/>
                <a:gridCol w="1589696"/>
              </a:tblGrid>
              <a:tr h="1055791"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1)</a:t>
                      </a:r>
                      <a:r>
                        <a:rPr lang="ru-RU" sz="1600" dirty="0" smtClean="0"/>
                        <a:t> </a:t>
                      </a:r>
                      <a:r>
                        <a:rPr lang="pt-BR" sz="1600" dirty="0" smtClean="0"/>
                        <a:t>obr.</a:t>
                      </a:r>
                    </a:p>
                    <a:p>
                      <a:r>
                        <a:rPr lang="pt-BR" sz="1600" dirty="0" smtClean="0"/>
                        <a:t>2)</a:t>
                      </a:r>
                      <a:r>
                        <a:rPr lang="ru-RU" sz="1600" dirty="0" smtClean="0"/>
                        <a:t> </a:t>
                      </a:r>
                      <a:r>
                        <a:rPr lang="pt-BR" sz="1600" dirty="0" smtClean="0"/>
                        <a:t>/</a:t>
                      </a:r>
                    </a:p>
                    <a:p>
                      <a:r>
                        <a:rPr lang="pt-BR" sz="1600" dirty="0" smtClean="0"/>
                        <a:t>3)</a:t>
                      </a:r>
                      <a:r>
                        <a:rPr lang="ru-RU" sz="1600" dirty="0" smtClean="0"/>
                        <a:t> </a:t>
                      </a:r>
                      <a:r>
                        <a:rPr lang="pt-BR" sz="1600" dirty="0" smtClean="0"/>
                        <a:t>org</a:t>
                      </a:r>
                    </a:p>
                    <a:p>
                      <a:r>
                        <a:rPr lang="pt-BR" sz="1600" dirty="0" smtClean="0"/>
                        <a:t>4)</a:t>
                      </a:r>
                      <a:r>
                        <a:rPr lang="ru-RU" sz="1600" dirty="0" smtClean="0"/>
                        <a:t> </a:t>
                      </a:r>
                      <a:r>
                        <a:rPr lang="pt-BR" sz="1600" dirty="0" smtClean="0"/>
                        <a:t>://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n-lt"/>
                        </a:rPr>
                        <a:t>5)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en-US" sz="1600" dirty="0" smtClean="0">
                          <a:latin typeface="+mn-lt"/>
                        </a:rPr>
                        <a:t>doc</a:t>
                      </a:r>
                    </a:p>
                    <a:p>
                      <a:r>
                        <a:rPr lang="en-US" sz="1600" dirty="0" smtClean="0">
                          <a:latin typeface="+mn-lt"/>
                        </a:rPr>
                        <a:t>6)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en-US" sz="1600" dirty="0" smtClean="0">
                          <a:latin typeface="+mn-lt"/>
                        </a:rPr>
                        <a:t>inf.</a:t>
                      </a:r>
                    </a:p>
                    <a:p>
                      <a:r>
                        <a:rPr lang="en-US" sz="1600" dirty="0" smtClean="0">
                          <a:latin typeface="+mn-lt"/>
                        </a:rPr>
                        <a:t>7)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en-US" sz="1600" dirty="0" smtClean="0">
                          <a:latin typeface="+mn-lt"/>
                        </a:rPr>
                        <a:t>https</a:t>
                      </a: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1192516" y="879562"/>
            <a:ext cx="11832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007970" y="879562"/>
            <a:ext cx="139212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128284" y="879562"/>
            <a:ext cx="139212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949948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7-2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91530"/>
            <a:ext cx="85521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Calibri"/>
              </a:rPr>
              <a:t>Файл </a:t>
            </a:r>
            <a:r>
              <a:rPr lang="en-US" sz="1600" b="1" dirty="0">
                <a:latin typeface="+mn-lt"/>
                <a:ea typeface="Calibri"/>
              </a:rPr>
              <a:t>logo</a:t>
            </a:r>
            <a:r>
              <a:rPr lang="ru-RU" sz="1600" b="1" dirty="0">
                <a:latin typeface="+mn-lt"/>
                <a:ea typeface="Calibri"/>
              </a:rPr>
              <a:t>.</a:t>
            </a:r>
            <a:r>
              <a:rPr lang="en-US" sz="1600" b="1" dirty="0">
                <a:latin typeface="+mn-lt"/>
                <a:ea typeface="Calibri"/>
              </a:rPr>
              <a:t>jpg </a:t>
            </a:r>
            <a:r>
              <a:rPr lang="ru-RU" sz="1600" dirty="0">
                <a:latin typeface="+mn-lt"/>
                <a:ea typeface="Calibri"/>
              </a:rPr>
              <a:t>был выложен в Интернете по адресу </a:t>
            </a:r>
            <a:r>
              <a:rPr lang="en-US" sz="1600" dirty="0">
                <a:latin typeface="+mn-lt"/>
                <a:ea typeface="Calibri"/>
              </a:rPr>
              <a:t>https</a:t>
            </a:r>
            <a:r>
              <a:rPr lang="ru-RU" sz="1600" dirty="0">
                <a:latin typeface="+mn-lt"/>
                <a:ea typeface="Calibri"/>
              </a:rPr>
              <a:t>://</a:t>
            </a:r>
            <a:r>
              <a:rPr lang="en-US" sz="1600" dirty="0" err="1">
                <a:latin typeface="+mn-lt"/>
                <a:ea typeface="Calibri"/>
              </a:rPr>
              <a:t>obr</a:t>
            </a:r>
            <a:r>
              <a:rPr lang="ru-RU" sz="1600" dirty="0">
                <a:latin typeface="+mn-lt"/>
                <a:ea typeface="Calibri"/>
              </a:rPr>
              <a:t>.</a:t>
            </a:r>
            <a:r>
              <a:rPr lang="en-US" sz="1600" dirty="0" err="1">
                <a:latin typeface="+mn-lt"/>
                <a:ea typeface="Calibri"/>
              </a:rPr>
              <a:t>ru</a:t>
            </a:r>
            <a:r>
              <a:rPr lang="ru-RU" sz="1600" dirty="0">
                <a:latin typeface="+mn-lt"/>
                <a:ea typeface="Calibri"/>
              </a:rPr>
              <a:t>/</a:t>
            </a:r>
            <a:r>
              <a:rPr lang="en-US" sz="1600" dirty="0">
                <a:latin typeface="+mn-lt"/>
                <a:ea typeface="Calibri"/>
              </a:rPr>
              <a:t>may</a:t>
            </a:r>
            <a:r>
              <a:rPr lang="ru-RU" sz="1600" dirty="0">
                <a:latin typeface="+mn-lt"/>
                <a:ea typeface="Calibri"/>
              </a:rPr>
              <a:t>/</a:t>
            </a:r>
            <a:r>
              <a:rPr lang="en-US" sz="1600" dirty="0">
                <a:latin typeface="+mn-lt"/>
                <a:ea typeface="Calibri"/>
              </a:rPr>
              <a:t>logo</a:t>
            </a:r>
            <a:r>
              <a:rPr lang="ru-RU" sz="1600" dirty="0">
                <a:latin typeface="+mn-lt"/>
                <a:ea typeface="Calibri"/>
              </a:rPr>
              <a:t>.</a:t>
            </a:r>
            <a:r>
              <a:rPr lang="en-US" sz="1600" dirty="0">
                <a:latin typeface="+mn-lt"/>
                <a:ea typeface="Calibri"/>
              </a:rPr>
              <a:t>jpg</a:t>
            </a:r>
            <a:r>
              <a:rPr lang="ru-RU" sz="1600" dirty="0">
                <a:latin typeface="+mn-lt"/>
                <a:ea typeface="Calibri"/>
              </a:rPr>
              <a:t>. Потом его переместили в корневой каталог на сайте </a:t>
            </a:r>
            <a:r>
              <a:rPr lang="en-US" sz="1600" b="1" dirty="0" err="1">
                <a:latin typeface="+mn-lt"/>
                <a:ea typeface="Calibri"/>
              </a:rPr>
              <a:t>edu</a:t>
            </a:r>
            <a:r>
              <a:rPr lang="ru-RU" sz="1600" b="1" dirty="0">
                <a:latin typeface="+mn-lt"/>
                <a:ea typeface="Calibri"/>
              </a:rPr>
              <a:t>.</a:t>
            </a:r>
            <a:r>
              <a:rPr lang="en-US" sz="1600" b="1" dirty="0">
                <a:latin typeface="+mn-lt"/>
                <a:ea typeface="Calibri"/>
              </a:rPr>
              <a:t>net</a:t>
            </a:r>
            <a:r>
              <a:rPr lang="ru-RU" sz="1600" b="1" dirty="0">
                <a:latin typeface="+mn-lt"/>
                <a:ea typeface="Calibri"/>
              </a:rPr>
              <a:t>, </a:t>
            </a:r>
            <a:r>
              <a:rPr lang="ru-RU" sz="1600" dirty="0">
                <a:latin typeface="+mn-lt"/>
                <a:ea typeface="Calibri"/>
              </a:rPr>
              <a:t>доступ к которому осуществляется по протоколу </a:t>
            </a:r>
            <a:r>
              <a:rPr lang="en-US" sz="1600" b="1" dirty="0">
                <a:latin typeface="+mn-lt"/>
                <a:ea typeface="Calibri"/>
              </a:rPr>
              <a:t>http</a:t>
            </a:r>
            <a:r>
              <a:rPr lang="ru-RU" sz="1600" b="1" dirty="0">
                <a:latin typeface="+mn-lt"/>
                <a:ea typeface="Calibri"/>
              </a:rPr>
              <a:t>. </a:t>
            </a:r>
            <a:r>
              <a:rPr lang="ru-RU" sz="1600" dirty="0">
                <a:latin typeface="+mn-lt"/>
                <a:ea typeface="Calibri"/>
              </a:rPr>
              <a:t>Имя файла не изменилось. Укажите новый адрес указанного файла. Фрагменты адреса файла закодированы цифрами от 1 до </a:t>
            </a:r>
            <a:r>
              <a:rPr lang="ru-RU" sz="1600" dirty="0" smtClean="0">
                <a:latin typeface="+mn-lt"/>
                <a:ea typeface="Calibri"/>
              </a:rPr>
              <a:t>7. Запишите </a:t>
            </a:r>
            <a:r>
              <a:rPr lang="ru-RU" sz="1600" dirty="0">
                <a:latin typeface="+mn-lt"/>
                <a:ea typeface="Calibri"/>
              </a:rPr>
              <a:t>в ответе последовательность этих цифр, кодирующую адрес указанного файла в сети Интернет.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2577" y="2895786"/>
            <a:ext cx="85521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Файл переместили в </a:t>
            </a:r>
            <a:r>
              <a:rPr lang="ru-RU" sz="1600" u="sng" dirty="0">
                <a:solidFill>
                  <a:srgbClr val="000099"/>
                </a:solidFill>
                <a:latin typeface="Calibri"/>
              </a:rPr>
              <a:t>корневой каталог другого сайта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Запишем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новый URL-адрес данного файла: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000099"/>
                </a:solidFill>
                <a:latin typeface="Calibri"/>
              </a:rPr>
              <a:t>http://edu.net/logo.jpg</a:t>
            </a: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Находим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фрагменты адреса в списке и записываем соответствующие им цифры.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429440"/>
            <a:ext cx="17379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6275413.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482975"/>
              </p:ext>
            </p:extLst>
          </p:nvPr>
        </p:nvGraphicFramePr>
        <p:xfrm>
          <a:off x="2987824" y="1914969"/>
          <a:ext cx="2952328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62632"/>
                <a:gridCol w="1589696"/>
              </a:tblGrid>
              <a:tr h="1055791"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1)</a:t>
                      </a:r>
                      <a:r>
                        <a:rPr lang="ru-RU" sz="1600" dirty="0" smtClean="0"/>
                        <a:t> </a:t>
                      </a:r>
                      <a:r>
                        <a:rPr lang="pt-BR" sz="1600" dirty="0" smtClean="0"/>
                        <a:t>logo.</a:t>
                      </a:r>
                    </a:p>
                    <a:p>
                      <a:r>
                        <a:rPr lang="pt-BR" sz="1600" dirty="0" smtClean="0"/>
                        <a:t>2)</a:t>
                      </a:r>
                      <a:r>
                        <a:rPr lang="ru-RU" sz="1600" dirty="0" smtClean="0"/>
                        <a:t> </a:t>
                      </a:r>
                      <a:r>
                        <a:rPr lang="pt-BR" sz="1600" dirty="0" smtClean="0"/>
                        <a:t>://</a:t>
                      </a:r>
                    </a:p>
                    <a:p>
                      <a:r>
                        <a:rPr lang="pt-BR" sz="1600" dirty="0" smtClean="0"/>
                        <a:t>3)</a:t>
                      </a:r>
                      <a:r>
                        <a:rPr lang="ru-RU" sz="1600" dirty="0" smtClean="0"/>
                        <a:t> </a:t>
                      </a:r>
                      <a:r>
                        <a:rPr lang="pt-BR" sz="1600" dirty="0" smtClean="0"/>
                        <a:t>jpg</a:t>
                      </a:r>
                    </a:p>
                    <a:p>
                      <a:r>
                        <a:rPr lang="pt-BR" sz="1600" dirty="0" smtClean="0"/>
                        <a:t>4)</a:t>
                      </a:r>
                      <a:r>
                        <a:rPr lang="ru-RU" sz="1600" dirty="0" smtClean="0"/>
                        <a:t> </a:t>
                      </a:r>
                      <a:r>
                        <a:rPr lang="pt-BR" sz="1600" dirty="0" smtClean="0"/>
                        <a:t>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n-lt"/>
                        </a:rPr>
                        <a:t>5)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en-US" sz="1600" dirty="0" err="1" smtClean="0">
                          <a:latin typeface="+mn-lt"/>
                        </a:rPr>
                        <a:t>.net</a:t>
                      </a:r>
                      <a:endParaRPr lang="en-US" sz="1600" dirty="0" smtClean="0">
                        <a:latin typeface="+mn-lt"/>
                      </a:endParaRPr>
                    </a:p>
                    <a:p>
                      <a:r>
                        <a:rPr lang="en-US" sz="1600" dirty="0" smtClean="0">
                          <a:latin typeface="+mn-lt"/>
                        </a:rPr>
                        <a:t>6)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en-US" sz="1600" dirty="0" smtClean="0">
                          <a:latin typeface="+mn-lt"/>
                        </a:rPr>
                        <a:t>http</a:t>
                      </a:r>
                    </a:p>
                    <a:p>
                      <a:r>
                        <a:rPr lang="en-US" sz="1600" dirty="0" smtClean="0">
                          <a:latin typeface="+mn-lt"/>
                        </a:rPr>
                        <a:t>7)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en-US" sz="1600" dirty="0" err="1" smtClean="0">
                          <a:latin typeface="+mn-lt"/>
                        </a:rPr>
                        <a:t>edu</a:t>
                      </a:r>
                      <a:endParaRPr lang="en-US" sz="1600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431540" y="879562"/>
            <a:ext cx="12601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400092" y="879562"/>
            <a:ext cx="232822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871700" y="1131590"/>
            <a:ext cx="32403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95536" y="1383618"/>
            <a:ext cx="136815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42218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7-3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91530"/>
            <a:ext cx="85521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Calibri"/>
              </a:rPr>
              <a:t>Файл </a:t>
            </a:r>
            <a:r>
              <a:rPr lang="en-US" sz="1600" b="1" dirty="0" err="1">
                <a:latin typeface="+mn-lt"/>
                <a:ea typeface="Calibri"/>
              </a:rPr>
              <a:t>inf</a:t>
            </a:r>
            <a:r>
              <a:rPr lang="ru-RU" sz="1600" b="1" dirty="0">
                <a:latin typeface="+mn-lt"/>
                <a:ea typeface="Calibri"/>
              </a:rPr>
              <a:t>.</a:t>
            </a:r>
            <a:r>
              <a:rPr lang="en-US" sz="1600" b="1" dirty="0" err="1">
                <a:latin typeface="+mn-lt"/>
                <a:ea typeface="Calibri"/>
              </a:rPr>
              <a:t>docx</a:t>
            </a:r>
            <a:r>
              <a:rPr lang="en-US" sz="1600" b="1" dirty="0">
                <a:latin typeface="+mn-lt"/>
                <a:ea typeface="Calibri"/>
              </a:rPr>
              <a:t> </a:t>
            </a:r>
            <a:r>
              <a:rPr lang="ru-RU" sz="1600" dirty="0">
                <a:latin typeface="+mn-lt"/>
                <a:ea typeface="Calibri"/>
              </a:rPr>
              <a:t>был выложен в Интернете по адресу </a:t>
            </a:r>
            <a:r>
              <a:rPr lang="en-US" sz="1600" dirty="0">
                <a:latin typeface="+mn-lt"/>
                <a:ea typeface="Calibri"/>
              </a:rPr>
              <a:t>http</a:t>
            </a:r>
            <a:r>
              <a:rPr lang="ru-RU" sz="1600" dirty="0">
                <a:latin typeface="+mn-lt"/>
                <a:ea typeface="Calibri"/>
              </a:rPr>
              <a:t>://</a:t>
            </a:r>
            <a:r>
              <a:rPr lang="en-US" sz="1600" dirty="0">
                <a:latin typeface="+mn-lt"/>
                <a:ea typeface="Calibri"/>
              </a:rPr>
              <a:t>school</a:t>
            </a:r>
            <a:r>
              <a:rPr lang="ru-RU" sz="1600" dirty="0">
                <a:latin typeface="+mn-lt"/>
                <a:ea typeface="Calibri"/>
              </a:rPr>
              <a:t>.</a:t>
            </a:r>
            <a:r>
              <a:rPr lang="en-US" sz="1600" dirty="0" err="1">
                <a:latin typeface="+mn-lt"/>
                <a:ea typeface="Calibri"/>
              </a:rPr>
              <a:t>ru</a:t>
            </a:r>
            <a:r>
              <a:rPr lang="ru-RU" sz="1600" dirty="0">
                <a:latin typeface="+mn-lt"/>
                <a:ea typeface="Calibri"/>
              </a:rPr>
              <a:t>/</a:t>
            </a:r>
            <a:r>
              <a:rPr lang="en-US" sz="1600" dirty="0" err="1">
                <a:latin typeface="+mn-lt"/>
                <a:ea typeface="Calibri"/>
              </a:rPr>
              <a:t>inf</a:t>
            </a:r>
            <a:r>
              <a:rPr lang="ru-RU" sz="1600" dirty="0">
                <a:latin typeface="+mn-lt"/>
                <a:ea typeface="Calibri"/>
              </a:rPr>
              <a:t>.</a:t>
            </a:r>
            <a:r>
              <a:rPr lang="en-US" sz="1600" dirty="0" err="1">
                <a:latin typeface="+mn-lt"/>
                <a:ea typeface="Calibri"/>
              </a:rPr>
              <a:t>docx</a:t>
            </a:r>
            <a:r>
              <a:rPr lang="ru-RU" sz="1600" dirty="0">
                <a:latin typeface="+mn-lt"/>
                <a:ea typeface="Calibri"/>
              </a:rPr>
              <a:t>. Потом его переместили в каталог </a:t>
            </a:r>
            <a:r>
              <a:rPr lang="en-US" sz="1600" b="1" dirty="0">
                <a:latin typeface="+mn-lt"/>
                <a:ea typeface="Calibri"/>
              </a:rPr>
              <a:t>inform</a:t>
            </a:r>
            <a:r>
              <a:rPr lang="ru-RU" sz="1600" dirty="0">
                <a:latin typeface="+mn-lt"/>
                <a:ea typeface="Calibri"/>
              </a:rPr>
              <a:t> на сайте </a:t>
            </a:r>
            <a:r>
              <a:rPr lang="en-US" sz="1600" b="1" dirty="0">
                <a:latin typeface="+mn-lt"/>
                <a:ea typeface="Calibri"/>
              </a:rPr>
              <a:t>teach</a:t>
            </a:r>
            <a:r>
              <a:rPr lang="ru-RU" sz="1600" b="1" dirty="0">
                <a:latin typeface="+mn-lt"/>
                <a:ea typeface="Calibri"/>
              </a:rPr>
              <a:t>.</a:t>
            </a:r>
            <a:r>
              <a:rPr lang="en-US" sz="1600" b="1" dirty="0" err="1">
                <a:latin typeface="+mn-lt"/>
                <a:ea typeface="Calibri"/>
              </a:rPr>
              <a:t>ru</a:t>
            </a:r>
            <a:r>
              <a:rPr lang="ru-RU" sz="1600" b="1" dirty="0">
                <a:latin typeface="+mn-lt"/>
                <a:ea typeface="Calibri"/>
              </a:rPr>
              <a:t>, </a:t>
            </a:r>
            <a:r>
              <a:rPr lang="ru-RU" sz="1600" dirty="0">
                <a:latin typeface="+mn-lt"/>
                <a:ea typeface="Calibri"/>
              </a:rPr>
              <a:t>доступ к которому осуществляется по протоколу </a:t>
            </a:r>
            <a:r>
              <a:rPr lang="en-US" sz="1600" b="1" dirty="0">
                <a:latin typeface="+mn-lt"/>
                <a:ea typeface="Calibri"/>
              </a:rPr>
              <a:t>ftp</a:t>
            </a:r>
            <a:r>
              <a:rPr lang="ru-RU" sz="1600" b="1" dirty="0">
                <a:latin typeface="+mn-lt"/>
                <a:ea typeface="Calibri"/>
              </a:rPr>
              <a:t>. </a:t>
            </a:r>
            <a:r>
              <a:rPr lang="ru-RU" sz="1600" dirty="0">
                <a:latin typeface="+mn-lt"/>
                <a:ea typeface="Calibri"/>
              </a:rPr>
              <a:t>Имя файла не изменилось. Укажите новый адрес указанного файла. Фрагменты адреса файла закодированы цифрами от 1 до </a:t>
            </a:r>
            <a:r>
              <a:rPr lang="ru-RU" sz="1600" dirty="0" smtClean="0">
                <a:latin typeface="+mn-lt"/>
                <a:ea typeface="Calibri"/>
              </a:rPr>
              <a:t>8. Запишите </a:t>
            </a:r>
            <a:r>
              <a:rPr lang="ru-RU" sz="1600" dirty="0">
                <a:latin typeface="+mn-lt"/>
                <a:ea typeface="Calibri"/>
              </a:rPr>
              <a:t>в ответе последовательность этих цифр, кодирующую адрес указанного файла в сети Интернет.</a:t>
            </a:r>
            <a:endParaRPr lang="ru-RU" sz="1600" dirty="0">
              <a:solidFill>
                <a:srgbClr val="000000"/>
              </a:solidFill>
              <a:latin typeface="+mn-lt"/>
              <a:ea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2577" y="2895786"/>
            <a:ext cx="85521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Файл переместили в </a:t>
            </a:r>
            <a:r>
              <a:rPr lang="ru-RU" sz="1600" u="sng" dirty="0">
                <a:solidFill>
                  <a:srgbClr val="000099"/>
                </a:solidFill>
                <a:latin typeface="Calibri"/>
              </a:rPr>
              <a:t>каталог первого уровня на другом сайте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Запишем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новый URL-адрес данного файла: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000099"/>
                </a:solidFill>
                <a:latin typeface="Calibri"/>
              </a:rPr>
              <a:t>ftp://teach.ru/inform/inf.docx</a:t>
            </a: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Находим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фрагменты адреса в списке и записываем соответствующие им цифры.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429440"/>
            <a:ext cx="19463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734658512.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853868"/>
              </p:ext>
            </p:extLst>
          </p:nvPr>
        </p:nvGraphicFramePr>
        <p:xfrm>
          <a:off x="2987824" y="1914969"/>
          <a:ext cx="2952328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62632"/>
                <a:gridCol w="1589696"/>
              </a:tblGrid>
              <a:tr h="105579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1)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inf.</a:t>
                      </a:r>
                    </a:p>
                    <a:p>
                      <a:r>
                        <a:rPr lang="en-US" sz="1600" dirty="0" smtClean="0"/>
                        <a:t>2)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err="1" smtClean="0"/>
                        <a:t>docx</a:t>
                      </a:r>
                      <a:endParaRPr lang="en-US" sz="1600" dirty="0" smtClean="0"/>
                    </a:p>
                    <a:p>
                      <a:r>
                        <a:rPr lang="en-US" sz="1600" dirty="0" smtClean="0"/>
                        <a:t>3)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://</a:t>
                      </a:r>
                    </a:p>
                    <a:p>
                      <a:r>
                        <a:rPr lang="en-US" sz="1600" dirty="0" smtClean="0"/>
                        <a:t>4)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teach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latin typeface="+mn-lt"/>
                        </a:rPr>
                        <a:t>5)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de-DE" sz="1600" dirty="0" smtClean="0">
                          <a:latin typeface="+mn-lt"/>
                        </a:rPr>
                        <a:t>/</a:t>
                      </a:r>
                    </a:p>
                    <a:p>
                      <a:r>
                        <a:rPr lang="de-DE" sz="1600" dirty="0" smtClean="0">
                          <a:latin typeface="+mn-lt"/>
                        </a:rPr>
                        <a:t>6)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de-DE" sz="1600" dirty="0" smtClean="0">
                          <a:latin typeface="+mn-lt"/>
                        </a:rPr>
                        <a:t>.</a:t>
                      </a:r>
                      <a:r>
                        <a:rPr lang="de-DE" sz="1600" dirty="0" err="1" smtClean="0">
                          <a:latin typeface="+mn-lt"/>
                        </a:rPr>
                        <a:t>ru</a:t>
                      </a:r>
                      <a:endParaRPr lang="de-DE" sz="1600" dirty="0" smtClean="0">
                        <a:latin typeface="+mn-lt"/>
                      </a:endParaRPr>
                    </a:p>
                    <a:p>
                      <a:r>
                        <a:rPr lang="de-DE" sz="1600" dirty="0" smtClean="0">
                          <a:latin typeface="+mn-lt"/>
                        </a:rPr>
                        <a:t>7)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de-DE" sz="1600" dirty="0" smtClean="0">
                          <a:latin typeface="+mn-lt"/>
                        </a:rPr>
                        <a:t>ftp</a:t>
                      </a:r>
                    </a:p>
                    <a:p>
                      <a:r>
                        <a:rPr lang="de-DE" sz="1600" dirty="0" smtClean="0">
                          <a:latin typeface="+mn-lt"/>
                        </a:rPr>
                        <a:t>8)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de-DE" sz="1600" dirty="0" err="1" smtClean="0">
                          <a:latin typeface="+mn-lt"/>
                        </a:rPr>
                        <a:t>inform</a:t>
                      </a:r>
                      <a:endParaRPr lang="de-DE" sz="1600" dirty="0" smtClean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431540" y="879562"/>
            <a:ext cx="12601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580112" y="879562"/>
            <a:ext cx="208823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691680" y="1131590"/>
            <a:ext cx="331236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95536" y="1383618"/>
            <a:ext cx="12601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61975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7-4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91530"/>
            <a:ext cx="85521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Calibri"/>
              </a:rPr>
              <a:t>Файл </a:t>
            </a:r>
            <a:r>
              <a:rPr lang="en-US" sz="1600" b="1" dirty="0" err="1">
                <a:latin typeface="+mn-lt"/>
                <a:ea typeface="Calibri"/>
              </a:rPr>
              <a:t>inf</a:t>
            </a:r>
            <a:r>
              <a:rPr lang="ru-RU" sz="1600" b="1" dirty="0">
                <a:latin typeface="+mn-lt"/>
                <a:ea typeface="Calibri"/>
              </a:rPr>
              <a:t>.</a:t>
            </a:r>
            <a:r>
              <a:rPr lang="en-US" sz="1600" b="1" dirty="0" err="1">
                <a:latin typeface="+mn-lt"/>
                <a:ea typeface="Calibri"/>
              </a:rPr>
              <a:t>rar</a:t>
            </a:r>
            <a:r>
              <a:rPr lang="en-US" sz="1600" b="1" dirty="0">
                <a:latin typeface="+mn-lt"/>
                <a:ea typeface="Calibri"/>
              </a:rPr>
              <a:t> </a:t>
            </a:r>
            <a:r>
              <a:rPr lang="ru-RU" sz="1600" dirty="0">
                <a:latin typeface="+mn-lt"/>
                <a:ea typeface="Calibri"/>
              </a:rPr>
              <a:t>был выложен в Интернете по адресу </a:t>
            </a:r>
            <a:r>
              <a:rPr lang="en-US" sz="1600" dirty="0">
                <a:latin typeface="+mn-lt"/>
                <a:ea typeface="Calibri"/>
              </a:rPr>
              <a:t>http</a:t>
            </a:r>
            <a:r>
              <a:rPr lang="ru-RU" sz="1600" dirty="0">
                <a:latin typeface="+mn-lt"/>
                <a:ea typeface="Calibri"/>
              </a:rPr>
              <a:t>://</a:t>
            </a:r>
            <a:r>
              <a:rPr lang="en-US" sz="1600" dirty="0" err="1">
                <a:latin typeface="+mn-lt"/>
                <a:ea typeface="Calibri"/>
              </a:rPr>
              <a:t>olympiada</a:t>
            </a:r>
            <a:r>
              <a:rPr lang="ru-RU" sz="1600" dirty="0">
                <a:latin typeface="+mn-lt"/>
                <a:ea typeface="Calibri"/>
              </a:rPr>
              <a:t>.</a:t>
            </a:r>
            <a:r>
              <a:rPr lang="en-US" sz="1600" dirty="0">
                <a:latin typeface="+mn-lt"/>
                <a:ea typeface="Calibri"/>
              </a:rPr>
              <a:t>info</a:t>
            </a:r>
            <a:r>
              <a:rPr lang="ru-RU" sz="1600" dirty="0" smtClean="0">
                <a:latin typeface="+mn-lt"/>
                <a:ea typeface="Calibri"/>
              </a:rPr>
              <a:t>/</a:t>
            </a:r>
            <a:r>
              <a:rPr lang="en-US" sz="1600" dirty="0" err="1">
                <a:latin typeface="+mn-lt"/>
                <a:ea typeface="Calibri"/>
              </a:rPr>
              <a:t>inf.rar</a:t>
            </a:r>
            <a:r>
              <a:rPr lang="ru-RU" sz="1600" dirty="0" smtClean="0">
                <a:latin typeface="+mn-lt"/>
                <a:ea typeface="Calibri"/>
              </a:rPr>
              <a:t>. </a:t>
            </a:r>
            <a:r>
              <a:rPr lang="ru-RU" sz="1600" dirty="0">
                <a:latin typeface="+mn-lt"/>
                <a:ea typeface="Calibri"/>
              </a:rPr>
              <a:t>Потом на сайте создали подкаталог </a:t>
            </a:r>
            <a:r>
              <a:rPr lang="en-US" sz="1600" b="1" dirty="0">
                <a:latin typeface="+mn-lt"/>
                <a:ea typeface="Calibri"/>
              </a:rPr>
              <a:t>tests </a:t>
            </a:r>
            <a:r>
              <a:rPr lang="ru-RU" sz="1600" dirty="0">
                <a:latin typeface="+mn-lt"/>
                <a:ea typeface="Calibri"/>
              </a:rPr>
              <a:t>и файл переместили в этот подкаталог. Укажите новый адрес указанного файла. Фрагменты адреса файла закодированы цифрами от 1 до 8. Запишите в ответе последовательность этих цифр, кодирующую адрес указанного файла в сети Интернет.</a:t>
            </a:r>
            <a:endParaRPr lang="ru-RU" sz="1600" dirty="0">
              <a:effectLst/>
              <a:latin typeface="+mn-lt"/>
              <a:ea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2577" y="2895786"/>
            <a:ext cx="85521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Файл переместили в </a:t>
            </a:r>
            <a:r>
              <a:rPr lang="ru-RU" sz="1600" u="sng" dirty="0">
                <a:solidFill>
                  <a:srgbClr val="000099"/>
                </a:solidFill>
                <a:latin typeface="Calibri"/>
              </a:rPr>
              <a:t>каталог первого уровня на этом же сайте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Запишем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новый URL-адрес данного файла: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000099"/>
                </a:solidFill>
                <a:latin typeface="Calibri"/>
              </a:rPr>
              <a:t>http://olympiada.info/tests/inf.rar</a:t>
            </a: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Находим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фрагменты адреса в списке и записываем соответствующие им цифры.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429440"/>
            <a:ext cx="19463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576832314.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06238"/>
              </p:ext>
            </p:extLst>
          </p:nvPr>
        </p:nvGraphicFramePr>
        <p:xfrm>
          <a:off x="2987824" y="1672538"/>
          <a:ext cx="2952328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62632"/>
                <a:gridCol w="1589696"/>
              </a:tblGrid>
              <a:tr h="105579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1)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inf.</a:t>
                      </a:r>
                    </a:p>
                    <a:p>
                      <a:r>
                        <a:rPr lang="en-US" sz="1600" dirty="0" smtClean="0"/>
                        <a:t>2)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tests</a:t>
                      </a:r>
                    </a:p>
                    <a:p>
                      <a:r>
                        <a:rPr lang="en-US" sz="1600" dirty="0" smtClean="0"/>
                        <a:t>3)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/</a:t>
                      </a:r>
                    </a:p>
                    <a:p>
                      <a:r>
                        <a:rPr lang="en-US" sz="1600" dirty="0" smtClean="0"/>
                        <a:t>4)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err="1" smtClean="0"/>
                        <a:t>rar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latin typeface="+mn-lt"/>
                        </a:rPr>
                        <a:t>5)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de-DE" sz="1600" dirty="0" smtClean="0">
                          <a:latin typeface="+mn-lt"/>
                        </a:rPr>
                        <a:t>http</a:t>
                      </a:r>
                    </a:p>
                    <a:p>
                      <a:r>
                        <a:rPr lang="de-DE" sz="1600" dirty="0" smtClean="0">
                          <a:latin typeface="+mn-lt"/>
                        </a:rPr>
                        <a:t>6)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de-DE" sz="1600" dirty="0" err="1" smtClean="0">
                          <a:latin typeface="+mn-lt"/>
                        </a:rPr>
                        <a:t>olympiada</a:t>
                      </a:r>
                      <a:r>
                        <a:rPr lang="de-DE" sz="1600" dirty="0" smtClean="0">
                          <a:latin typeface="+mn-lt"/>
                        </a:rPr>
                        <a:t>.</a:t>
                      </a:r>
                    </a:p>
                    <a:p>
                      <a:r>
                        <a:rPr lang="de-DE" sz="1600" dirty="0" smtClean="0">
                          <a:latin typeface="+mn-lt"/>
                        </a:rPr>
                        <a:t>7)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de-DE" sz="1600" dirty="0" smtClean="0">
                          <a:latin typeface="+mn-lt"/>
                        </a:rPr>
                        <a:t>://</a:t>
                      </a:r>
                    </a:p>
                    <a:p>
                      <a:r>
                        <a:rPr lang="de-DE" sz="1600" dirty="0" smtClean="0">
                          <a:latin typeface="+mn-lt"/>
                        </a:rPr>
                        <a:t>8)</a:t>
                      </a:r>
                      <a:r>
                        <a:rPr lang="ru-RU" sz="1600" dirty="0" smtClean="0">
                          <a:latin typeface="+mn-lt"/>
                        </a:rPr>
                        <a:t> </a:t>
                      </a:r>
                      <a:r>
                        <a:rPr lang="de-DE" sz="1600" dirty="0" err="1" smtClean="0">
                          <a:latin typeface="+mn-lt"/>
                        </a:rPr>
                        <a:t>info</a:t>
                      </a:r>
                      <a:endParaRPr lang="de-DE" sz="1600" dirty="0" smtClean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431540" y="879562"/>
            <a:ext cx="10441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932040" y="879562"/>
            <a:ext cx="23762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223628" y="1131590"/>
            <a:ext cx="15481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594562" y="1130139"/>
            <a:ext cx="118990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992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9850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7452</TotalTime>
  <Words>724</Words>
  <Application>Microsoft Office PowerPoint</Application>
  <PresentationFormat>Экран (16:9)</PresentationFormat>
  <Paragraphs>101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Питон</vt:lpstr>
      <vt:lpstr>ОГЭ по информатике</vt:lpstr>
      <vt:lpstr>Справочная информация</vt:lpstr>
      <vt:lpstr>Справочная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369</cp:revision>
  <dcterms:created xsi:type="dcterms:W3CDTF">2010-02-14T19:37:55Z</dcterms:created>
  <dcterms:modified xsi:type="dcterms:W3CDTF">2022-07-12T18:10:10Z</dcterms:modified>
</cp:coreProperties>
</file>